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9" r:id="rId2"/>
    <p:sldId id="256" r:id="rId3"/>
    <p:sldId id="257" r:id="rId4"/>
    <p:sldId id="259" r:id="rId5"/>
    <p:sldId id="263" r:id="rId6"/>
    <p:sldId id="264" r:id="rId7"/>
    <p:sldId id="266" r:id="rId8"/>
    <p:sldId id="268" r:id="rId9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9" autoAdjust="0"/>
  </p:normalViewPr>
  <p:slideViewPr>
    <p:cSldViewPr>
      <p:cViewPr varScale="1">
        <p:scale>
          <a:sx n="105" d="100"/>
          <a:sy n="105" d="100"/>
        </p:scale>
        <p:origin x="1464" y="114"/>
      </p:cViewPr>
      <p:guideLst>
        <p:guide orient="horz" pos="2160"/>
        <p:guide pos="288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0" cy="502755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98708FC0-1AB6-45EF-AC39-F84E9B58726B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4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0" cy="502754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0" cy="502754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1A4136F6-2CB9-411B-8BF9-0A87BF90F9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84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4B44F-30D5-4A1E-809B-FF2799ED208B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2F0B3-3B85-4E80-A723-C7D2920A2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myschool.ed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86593" y="1772816"/>
            <a:ext cx="7410823" cy="27363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действий родителей (законных представителей) для прохождения регистрации их детей младше/старше 14 лет </a:t>
            </a: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ФГИС «Моя школа</a:t>
            </a: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6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839" y="672"/>
            <a:ext cx="8970997" cy="36004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800" b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1800" b="0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младше 14 лет во ФГИС «Моя школа</a:t>
            </a:r>
            <a:r>
              <a:rPr lang="ru-RU" sz="1800" b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9" y="2132856"/>
            <a:ext cx="8970997" cy="4548816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-1" y="404664"/>
            <a:ext cx="9891337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родители, для авторизации вашему ребенку необходимо иметь учетную запись на портале 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егистрацию обучающегося младше 14 лет во ФГИС «Моя школа» и создание учетной записи ребенка на 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Госуслугах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проводит родитель.</a:t>
            </a:r>
            <a:endParaRPr lang="en-US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началом регистрации во ФГИС «Моя школа» ребенок должен быть прикреплен к личному кабинету родителя на портале 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Tx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информацию о ребенке в вашем личном кабинете. Для этого авторизуйтесь на gosuslugi.ru, указав логин (телефон / 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/ СНИЛС) и пароль от учетной записи. Перейдите в разделе «Документы» - «Семья и дети».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6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499" y="347624"/>
            <a:ext cx="4176699" cy="1136785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для входа</a:t>
            </a:r>
            <a:br>
              <a:rPr lang="ru-RU" sz="1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ФГИС «Моя школа»</a:t>
            </a:r>
            <a:endParaRPr lang="ru-RU" sz="180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object 2"/>
          <p:cNvGrpSpPr/>
          <p:nvPr/>
        </p:nvGrpSpPr>
        <p:grpSpPr>
          <a:xfrm>
            <a:off x="140402" y="1169107"/>
            <a:ext cx="4812598" cy="3289147"/>
            <a:chOff x="72056" y="1063027"/>
            <a:chExt cx="3714469" cy="2606973"/>
          </a:xfrm>
        </p:grpSpPr>
        <p:pic>
          <p:nvPicPr>
            <p:cNvPr id="5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56" y="1187352"/>
              <a:ext cx="3479559" cy="2482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object 5"/>
            <p:cNvSpPr/>
            <p:nvPr/>
          </p:nvSpPr>
          <p:spPr>
            <a:xfrm>
              <a:off x="3037074" y="1128677"/>
              <a:ext cx="648335" cy="288290"/>
            </a:xfrm>
            <a:custGeom>
              <a:avLst/>
              <a:gdLst/>
              <a:ahLst/>
              <a:cxnLst/>
              <a:rect l="l" t="t" r="r" b="b"/>
              <a:pathLst>
                <a:path w="648335" h="288290">
                  <a:moveTo>
                    <a:pt x="5" y="5"/>
                  </a:moveTo>
                  <a:lnTo>
                    <a:pt x="648077" y="5"/>
                  </a:lnTo>
                  <a:lnTo>
                    <a:pt x="648077" y="288037"/>
                  </a:lnTo>
                  <a:lnTo>
                    <a:pt x="5" y="288037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0000">
                <a:alpha val="666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6"/>
            <p:cNvSpPr/>
            <p:nvPr/>
          </p:nvSpPr>
          <p:spPr>
            <a:xfrm>
              <a:off x="3037074" y="1128677"/>
              <a:ext cx="648335" cy="288290"/>
            </a:xfrm>
            <a:custGeom>
              <a:avLst/>
              <a:gdLst/>
              <a:ahLst/>
              <a:cxnLst/>
              <a:rect l="l" t="t" r="r" b="b"/>
              <a:pathLst>
                <a:path w="648335" h="288290">
                  <a:moveTo>
                    <a:pt x="5" y="5"/>
                  </a:moveTo>
                  <a:lnTo>
                    <a:pt x="648077" y="5"/>
                  </a:lnTo>
                  <a:lnTo>
                    <a:pt x="648077" y="288037"/>
                  </a:lnTo>
                  <a:lnTo>
                    <a:pt x="5" y="288037"/>
                  </a:lnTo>
                  <a:lnTo>
                    <a:pt x="5" y="5"/>
                  </a:lnTo>
                  <a:close/>
                </a:path>
              </a:pathLst>
            </a:custGeom>
            <a:ln w="9524">
              <a:solidFill>
                <a:srgbClr val="2A2C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5552" y="1063027"/>
              <a:ext cx="190973" cy="185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object 11"/>
          <p:cNvSpPr txBox="1"/>
          <p:nvPr/>
        </p:nvSpPr>
        <p:spPr>
          <a:xfrm>
            <a:off x="3964709" y="1929676"/>
            <a:ext cx="99748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b="1" spc="-50" dirty="0">
                <a:solidFill>
                  <a:srgbClr val="FFFFFF"/>
                </a:solidFill>
                <a:latin typeface="Tahoma" panose="020B0604030504040204"/>
                <a:cs typeface="Tahoma" panose="020B0604030504040204"/>
              </a:rPr>
              <a:t>2</a:t>
            </a:r>
            <a:endParaRPr sz="900">
              <a:latin typeface="Tahoma" panose="020B0604030504040204"/>
              <a:cs typeface="Tahoma" panose="020B0604030504040204"/>
            </a:endParaRPr>
          </a:p>
        </p:txBody>
      </p:sp>
      <p:grpSp>
        <p:nvGrpSpPr>
          <p:cNvPr id="11" name="object 12"/>
          <p:cNvGrpSpPr/>
          <p:nvPr/>
        </p:nvGrpSpPr>
        <p:grpSpPr>
          <a:xfrm>
            <a:off x="1405269" y="3573016"/>
            <a:ext cx="4088407" cy="3130746"/>
            <a:chOff x="2903110" y="1688597"/>
            <a:chExt cx="3265804" cy="3009265"/>
          </a:xfrm>
        </p:grpSpPr>
        <p:pic>
          <p:nvPicPr>
            <p:cNvPr id="12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15811" y="1701297"/>
              <a:ext cx="3240359" cy="29835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object 14"/>
            <p:cNvSpPr/>
            <p:nvPr/>
          </p:nvSpPr>
          <p:spPr>
            <a:xfrm>
              <a:off x="2909460" y="1694947"/>
              <a:ext cx="3253104" cy="2996565"/>
            </a:xfrm>
            <a:custGeom>
              <a:avLst/>
              <a:gdLst/>
              <a:ahLst/>
              <a:cxnLst/>
              <a:rect l="l" t="t" r="r" b="b"/>
              <a:pathLst>
                <a:path w="3253104" h="2996565">
                  <a:moveTo>
                    <a:pt x="0" y="0"/>
                  </a:moveTo>
                  <a:lnTo>
                    <a:pt x="3253059" y="0"/>
                  </a:lnTo>
                  <a:lnTo>
                    <a:pt x="3253059" y="2996229"/>
                  </a:lnTo>
                  <a:lnTo>
                    <a:pt x="0" y="299622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/>
            <p:cNvSpPr/>
            <p:nvPr/>
          </p:nvSpPr>
          <p:spPr>
            <a:xfrm>
              <a:off x="3273513" y="2563452"/>
              <a:ext cx="1399540" cy="600710"/>
            </a:xfrm>
            <a:custGeom>
              <a:avLst/>
              <a:gdLst/>
              <a:ahLst/>
              <a:cxnLst/>
              <a:rect l="l" t="t" r="r" b="b"/>
              <a:pathLst>
                <a:path w="1399539" h="600710">
                  <a:moveTo>
                    <a:pt x="1335021" y="600299"/>
                  </a:moveTo>
                  <a:lnTo>
                    <a:pt x="64178" y="600299"/>
                  </a:lnTo>
                  <a:lnTo>
                    <a:pt x="39197" y="595256"/>
                  </a:lnTo>
                  <a:lnTo>
                    <a:pt x="18797" y="581502"/>
                  </a:lnTo>
                  <a:lnTo>
                    <a:pt x="5043" y="561102"/>
                  </a:lnTo>
                  <a:lnTo>
                    <a:pt x="0" y="536121"/>
                  </a:lnTo>
                  <a:lnTo>
                    <a:pt x="0" y="64178"/>
                  </a:lnTo>
                  <a:lnTo>
                    <a:pt x="5043" y="39197"/>
                  </a:lnTo>
                  <a:lnTo>
                    <a:pt x="18797" y="18797"/>
                  </a:lnTo>
                  <a:lnTo>
                    <a:pt x="39197" y="5043"/>
                  </a:lnTo>
                  <a:lnTo>
                    <a:pt x="64178" y="0"/>
                  </a:lnTo>
                  <a:lnTo>
                    <a:pt x="1335021" y="0"/>
                  </a:lnTo>
                  <a:lnTo>
                    <a:pt x="1380402" y="18797"/>
                  </a:lnTo>
                  <a:lnTo>
                    <a:pt x="1399199" y="64178"/>
                  </a:lnTo>
                  <a:lnTo>
                    <a:pt x="1399199" y="536121"/>
                  </a:lnTo>
                  <a:lnTo>
                    <a:pt x="1394156" y="561102"/>
                  </a:lnTo>
                  <a:lnTo>
                    <a:pt x="1380402" y="581502"/>
                  </a:lnTo>
                  <a:lnTo>
                    <a:pt x="1360002" y="595256"/>
                  </a:lnTo>
                  <a:lnTo>
                    <a:pt x="1335021" y="600299"/>
                  </a:lnTo>
                  <a:close/>
                </a:path>
              </a:pathLst>
            </a:custGeom>
            <a:solidFill>
              <a:srgbClr val="FF0000">
                <a:alpha val="6666"/>
              </a:srgbClr>
            </a:solidFill>
            <a:ln>
              <a:solidFill>
                <a:schemeClr val="accent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/>
            <p:cNvSpPr/>
            <p:nvPr/>
          </p:nvSpPr>
          <p:spPr>
            <a:xfrm>
              <a:off x="3273513" y="2563452"/>
              <a:ext cx="1399540" cy="600710"/>
            </a:xfrm>
            <a:custGeom>
              <a:avLst/>
              <a:gdLst/>
              <a:ahLst/>
              <a:cxnLst/>
              <a:rect l="l" t="t" r="r" b="b"/>
              <a:pathLst>
                <a:path w="1399539" h="600710">
                  <a:moveTo>
                    <a:pt x="0" y="64178"/>
                  </a:moveTo>
                  <a:lnTo>
                    <a:pt x="5043" y="39197"/>
                  </a:lnTo>
                  <a:lnTo>
                    <a:pt x="18797" y="18797"/>
                  </a:lnTo>
                  <a:lnTo>
                    <a:pt x="39197" y="5043"/>
                  </a:lnTo>
                  <a:lnTo>
                    <a:pt x="64178" y="0"/>
                  </a:lnTo>
                  <a:lnTo>
                    <a:pt x="1335021" y="0"/>
                  </a:lnTo>
                  <a:lnTo>
                    <a:pt x="1380402" y="18797"/>
                  </a:lnTo>
                  <a:lnTo>
                    <a:pt x="1399199" y="64178"/>
                  </a:lnTo>
                  <a:lnTo>
                    <a:pt x="1399199" y="536121"/>
                  </a:lnTo>
                  <a:lnTo>
                    <a:pt x="1394156" y="561102"/>
                  </a:lnTo>
                  <a:lnTo>
                    <a:pt x="1380402" y="581502"/>
                  </a:lnTo>
                  <a:lnTo>
                    <a:pt x="1360002" y="595256"/>
                  </a:lnTo>
                  <a:lnTo>
                    <a:pt x="1335021" y="600299"/>
                  </a:lnTo>
                  <a:lnTo>
                    <a:pt x="64178" y="600299"/>
                  </a:lnTo>
                  <a:lnTo>
                    <a:pt x="39197" y="595256"/>
                  </a:lnTo>
                  <a:lnTo>
                    <a:pt x="18797" y="581502"/>
                  </a:lnTo>
                  <a:lnTo>
                    <a:pt x="5043" y="561102"/>
                  </a:lnTo>
                  <a:lnTo>
                    <a:pt x="0" y="536121"/>
                  </a:lnTo>
                  <a:lnTo>
                    <a:pt x="0" y="64178"/>
                  </a:lnTo>
                  <a:close/>
                </a:path>
              </a:pathLst>
            </a:custGeom>
            <a:ln w="9524">
              <a:solidFill>
                <a:schemeClr val="accent6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824" y="2476487"/>
              <a:ext cx="190499" cy="190499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</p:grpSp>
      <p:grpSp>
        <p:nvGrpSpPr>
          <p:cNvPr id="32" name="object 37"/>
          <p:cNvGrpSpPr/>
          <p:nvPr/>
        </p:nvGrpSpPr>
        <p:grpSpPr>
          <a:xfrm>
            <a:off x="4177502" y="112684"/>
            <a:ext cx="2048100" cy="988609"/>
            <a:chOff x="3592757" y="109643"/>
            <a:chExt cx="1512406" cy="775344"/>
          </a:xfrm>
        </p:grpSpPr>
        <p:pic>
          <p:nvPicPr>
            <p:cNvPr id="33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5553" y="109643"/>
              <a:ext cx="1411370" cy="775344"/>
            </a:xfrm>
            <a:prstGeom prst="rect">
              <a:avLst/>
            </a:prstGeom>
          </p:spPr>
        </p:pic>
        <p:sp>
          <p:nvSpPr>
            <p:cNvPr id="34" name="object 39"/>
            <p:cNvSpPr/>
            <p:nvPr/>
          </p:nvSpPr>
          <p:spPr>
            <a:xfrm>
              <a:off x="3592757" y="129593"/>
              <a:ext cx="1399540" cy="750570"/>
            </a:xfrm>
            <a:custGeom>
              <a:avLst/>
              <a:gdLst/>
              <a:ahLst/>
              <a:cxnLst/>
              <a:rect l="l" t="t" r="r" b="b"/>
              <a:pathLst>
                <a:path w="1399539" h="750569">
                  <a:moveTo>
                    <a:pt x="1319026" y="750553"/>
                  </a:moveTo>
                  <a:lnTo>
                    <a:pt x="80241" y="750553"/>
                  </a:lnTo>
                  <a:lnTo>
                    <a:pt x="49008" y="744248"/>
                  </a:lnTo>
                  <a:lnTo>
                    <a:pt x="23502" y="727051"/>
                  </a:lnTo>
                  <a:lnTo>
                    <a:pt x="6305" y="701545"/>
                  </a:lnTo>
                  <a:lnTo>
                    <a:pt x="0" y="670312"/>
                  </a:lnTo>
                  <a:lnTo>
                    <a:pt x="0" y="80241"/>
                  </a:lnTo>
                  <a:lnTo>
                    <a:pt x="6305" y="49008"/>
                  </a:lnTo>
                  <a:lnTo>
                    <a:pt x="23502" y="23502"/>
                  </a:lnTo>
                  <a:lnTo>
                    <a:pt x="49008" y="6305"/>
                  </a:lnTo>
                  <a:lnTo>
                    <a:pt x="80241" y="0"/>
                  </a:lnTo>
                  <a:lnTo>
                    <a:pt x="1319026" y="0"/>
                  </a:lnTo>
                  <a:lnTo>
                    <a:pt x="1363544" y="13481"/>
                  </a:lnTo>
                  <a:lnTo>
                    <a:pt x="1393160" y="49534"/>
                  </a:lnTo>
                  <a:lnTo>
                    <a:pt x="1399268" y="80241"/>
                  </a:lnTo>
                  <a:lnTo>
                    <a:pt x="1399268" y="670312"/>
                  </a:lnTo>
                  <a:lnTo>
                    <a:pt x="1392962" y="701545"/>
                  </a:lnTo>
                  <a:lnTo>
                    <a:pt x="1375766" y="727051"/>
                  </a:lnTo>
                  <a:lnTo>
                    <a:pt x="1350260" y="744248"/>
                  </a:lnTo>
                  <a:lnTo>
                    <a:pt x="1319026" y="750553"/>
                  </a:lnTo>
                  <a:close/>
                </a:path>
              </a:pathLst>
            </a:custGeom>
            <a:solidFill>
              <a:srgbClr val="FF0000">
                <a:alpha val="666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40"/>
            <p:cNvSpPr/>
            <p:nvPr/>
          </p:nvSpPr>
          <p:spPr>
            <a:xfrm>
              <a:off x="3592757" y="129593"/>
              <a:ext cx="1399540" cy="750570"/>
            </a:xfrm>
            <a:custGeom>
              <a:avLst/>
              <a:gdLst/>
              <a:ahLst/>
              <a:cxnLst/>
              <a:rect l="l" t="t" r="r" b="b"/>
              <a:pathLst>
                <a:path w="1399539" h="750569">
                  <a:moveTo>
                    <a:pt x="0" y="80241"/>
                  </a:moveTo>
                  <a:lnTo>
                    <a:pt x="6305" y="49008"/>
                  </a:lnTo>
                  <a:lnTo>
                    <a:pt x="23502" y="23502"/>
                  </a:lnTo>
                  <a:lnTo>
                    <a:pt x="49008" y="6305"/>
                  </a:lnTo>
                  <a:lnTo>
                    <a:pt x="80241" y="0"/>
                  </a:lnTo>
                  <a:lnTo>
                    <a:pt x="1319026" y="0"/>
                  </a:lnTo>
                  <a:lnTo>
                    <a:pt x="1363544" y="13481"/>
                  </a:lnTo>
                  <a:lnTo>
                    <a:pt x="1393160" y="49534"/>
                  </a:lnTo>
                  <a:lnTo>
                    <a:pt x="1399268" y="80241"/>
                  </a:lnTo>
                  <a:lnTo>
                    <a:pt x="1399268" y="670312"/>
                  </a:lnTo>
                  <a:lnTo>
                    <a:pt x="1392962" y="701545"/>
                  </a:lnTo>
                  <a:lnTo>
                    <a:pt x="1375766" y="727051"/>
                  </a:lnTo>
                  <a:lnTo>
                    <a:pt x="1350260" y="744248"/>
                  </a:lnTo>
                  <a:lnTo>
                    <a:pt x="1319026" y="750553"/>
                  </a:lnTo>
                  <a:lnTo>
                    <a:pt x="80241" y="750553"/>
                  </a:lnTo>
                  <a:lnTo>
                    <a:pt x="49008" y="744248"/>
                  </a:lnTo>
                  <a:lnTo>
                    <a:pt x="23502" y="727051"/>
                  </a:lnTo>
                  <a:lnTo>
                    <a:pt x="6305" y="701545"/>
                  </a:lnTo>
                  <a:lnTo>
                    <a:pt x="0" y="670312"/>
                  </a:lnTo>
                  <a:lnTo>
                    <a:pt x="0" y="80241"/>
                  </a:lnTo>
                  <a:close/>
                </a:path>
              </a:pathLst>
            </a:custGeom>
            <a:ln w="9524">
              <a:solidFill>
                <a:srgbClr val="2A2CA9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2301" y="109643"/>
              <a:ext cx="242862" cy="239592"/>
            </a:xfrm>
            <a:prstGeom prst="rect">
              <a:avLst/>
            </a:prstGeom>
          </p:spPr>
        </p:pic>
      </p:grpSp>
      <p:sp>
        <p:nvSpPr>
          <p:cNvPr id="37" name="object 43"/>
          <p:cNvSpPr txBox="1"/>
          <p:nvPr/>
        </p:nvSpPr>
        <p:spPr>
          <a:xfrm>
            <a:off x="5493677" y="1126863"/>
            <a:ext cx="391404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1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необходимо отправить запрос на регистрацию ребенка и присоединение его к образовательной организации, в которой он учится. Для этого перейдите в «Личный кабинет» и нажмите кнопку «Добавить» </a:t>
            </a:r>
            <a:endParaRPr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32440" y="98942"/>
            <a:ext cx="271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17378" y="1115034"/>
            <a:ext cx="32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05485" y="4337917"/>
            <a:ext cx="217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07162" y="349224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079" y="2367548"/>
            <a:ext cx="5536921" cy="3144853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6684446" y="5050565"/>
            <a:ext cx="350234" cy="3156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6723830" y="5050566"/>
            <a:ext cx="271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5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497" y="46923"/>
            <a:ext cx="99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Окно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персональной информации для отправки запроса на присоединение к ОО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63" y="1124141"/>
            <a:ext cx="6128513" cy="55940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85477"/>
            <a:ext cx="9906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аполните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- укажите ребенка, его образовательную организацию и класс. Для поиска школы рекомендуем использовать полное юридическое название организации как оно указано в Едином государственном реестре юридических лиц (ЕГРЮЛ). Нажмите кнопку «Сохранить». Запрос будет направлен в образовательную организацию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537176" y="1772816"/>
            <a:ext cx="32403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Администратору ОО поступит два запроса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регистрацию и прикрепление к ОО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обучающегося;</a:t>
            </a:r>
          </a:p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на прикрепление законного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представителя.</a:t>
            </a:r>
          </a:p>
          <a:p>
            <a:pPr algn="just"/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268288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После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одобрения запросов Администратором ОО регистрация будет завершена. Обучающийся сможет авторизоваться во ФГИС «Моя школа» по логину и паролю своей учетной записи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268288" algn="l"/>
              </a:tabLst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вас несколько детей, отправьте запрос по каждому из </a:t>
            </a:r>
            <a:r>
              <a:rPr lang="ru-RU" sz="1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них!!!</a:t>
            </a:r>
            <a:endParaRPr lang="ru-RU" sz="1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16463" y="1772817"/>
            <a:ext cx="312035" cy="3110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9842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43632" y="37882"/>
            <a:ext cx="8473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обучающихся старше 14 лет во ФГИС «Моя школа»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454" y="500379"/>
            <a:ext cx="5172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пройти первичную авторизацию на портале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школа»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ссылке 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https://myschool.edu.ru/"/>
              </a:rPr>
              <a:t>https://myschool.edu.ru/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" y="1340768"/>
            <a:ext cx="6260195" cy="38884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451189" y="1395688"/>
            <a:ext cx="617216" cy="265762"/>
          </a:xfrm>
          <a:prstGeom prst="rect">
            <a:avLst/>
          </a:prstGeom>
          <a:noFill/>
          <a:ln w="168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35165" y="444695"/>
            <a:ext cx="34577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авторизации идёт переход на портал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Необходимо вести логин (телефон /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/ СНИЛС) и пароль от учетной записи, далее нажать на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03330" y="1268760"/>
            <a:ext cx="431835" cy="33777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1406558"/>
            <a:ext cx="3246565" cy="475874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7614397" y="3861048"/>
            <a:ext cx="1092121" cy="432048"/>
          </a:xfrm>
          <a:prstGeom prst="rect">
            <a:avLst/>
          </a:prstGeom>
          <a:noFill/>
          <a:ln w="168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045122" y="4270944"/>
            <a:ext cx="390043" cy="38219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0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87" y="183782"/>
            <a:ext cx="42124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успешной авторизации откроется страница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«Предоставление прав доступа»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Нажимая кнопку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«Предоставить»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 разрешаете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школа»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использовать 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6" y="1201766"/>
            <a:ext cx="3989049" cy="48195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53278" y="5568345"/>
            <a:ext cx="1003578" cy="308927"/>
          </a:xfrm>
          <a:prstGeom prst="rect">
            <a:avLst/>
          </a:prstGeom>
          <a:noFill/>
          <a:ln w="168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5223" y="928435"/>
            <a:ext cx="5421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разрешений откроется окно завершения регистрации выберете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«Профиль обучающегося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галочку о согласии с условиями использования 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кнопку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«Зарегистрироваться»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r="8694"/>
          <a:stretch/>
        </p:blipFill>
        <p:spPr>
          <a:xfrm>
            <a:off x="4410991" y="1912058"/>
            <a:ext cx="4984021" cy="41092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059234" y="3615292"/>
            <a:ext cx="2144315" cy="471959"/>
          </a:xfrm>
          <a:prstGeom prst="rect">
            <a:avLst/>
          </a:prstGeom>
          <a:noFill/>
          <a:ln w="168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0991" y="5085184"/>
            <a:ext cx="364737" cy="216024"/>
          </a:xfrm>
          <a:prstGeom prst="rect">
            <a:avLst/>
          </a:prstGeom>
          <a:noFill/>
          <a:ln w="168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285350" y="5301208"/>
            <a:ext cx="1255789" cy="360040"/>
          </a:xfrm>
          <a:prstGeom prst="rect">
            <a:avLst/>
          </a:prstGeom>
          <a:noFill/>
          <a:ln w="168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ED1C24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286184" y="3646147"/>
            <a:ext cx="352908" cy="2914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93128" y="5372570"/>
            <a:ext cx="372658" cy="30143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64968" y="4777035"/>
            <a:ext cx="351873" cy="2850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671849" y="5348348"/>
            <a:ext cx="351624" cy="26576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5216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917" y="404665"/>
            <a:ext cx="3354373" cy="81149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регистрации произойдёт авторизация в системе и переход на главную страницу 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ФГИС «Моя Школа»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" y="1432185"/>
            <a:ext cx="3673534" cy="4009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0967" y="1278074"/>
            <a:ext cx="5090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необходимо отправить запрос на присоединение к образовательной организации. Для этого необходимо перейти в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«Личный кабинет»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ажать кнопку 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«Изменить»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31" y="2364068"/>
            <a:ext cx="5948106" cy="264910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053914" y="2943145"/>
            <a:ext cx="507195" cy="468450"/>
          </a:xfrm>
          <a:prstGeom prst="rect">
            <a:avLst/>
          </a:prstGeom>
          <a:noFill/>
          <a:ln w="168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ED1C24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0965" y="4581128"/>
            <a:ext cx="312035" cy="2657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" name="Овал 10"/>
          <p:cNvSpPr/>
          <p:nvPr/>
        </p:nvSpPr>
        <p:spPr>
          <a:xfrm>
            <a:off x="8638859" y="3044489"/>
            <a:ext cx="323954" cy="2657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530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472" y="254736"/>
            <a:ext cx="9505056" cy="10151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поиска школы рекомендуем использовать полное юридическое название организации как оно указано в 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Едином государственном реестре юридических лиц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(ЕГРЮЛ).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кнопку 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«Сохранить»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648" y="1269924"/>
            <a:ext cx="7311588" cy="352722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32920" y="3969060"/>
            <a:ext cx="1950217" cy="504056"/>
          </a:xfrm>
          <a:prstGeom prst="rect">
            <a:avLst/>
          </a:prstGeom>
          <a:noFill/>
          <a:ln w="16800"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ED1C2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541" y="5429379"/>
            <a:ext cx="8095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 будет направлен в образовательную организацию.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одобрения запроса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Администратором ОО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регистрация будет завершена.</a:t>
            </a:r>
          </a:p>
        </p:txBody>
      </p:sp>
      <p:sp>
        <p:nvSpPr>
          <p:cNvPr id="11" name="Овал 10"/>
          <p:cNvSpPr/>
          <p:nvPr/>
        </p:nvSpPr>
        <p:spPr>
          <a:xfrm>
            <a:off x="6188164" y="4293096"/>
            <a:ext cx="546061" cy="5040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643077" y="1845384"/>
            <a:ext cx="390043" cy="35714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5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540</TotalTime>
  <Words>266</Words>
  <Application>Microsoft Office PowerPoint</Application>
  <PresentationFormat>Лист A4 (210x297 мм)</PresentationFormat>
  <Paragraphs>50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Tahoma</vt:lpstr>
      <vt:lpstr>Times New Roman</vt:lpstr>
      <vt:lpstr>Trebuchet MS</vt:lpstr>
      <vt:lpstr>Воздушный поток</vt:lpstr>
      <vt:lpstr>Презентация PowerPoint</vt:lpstr>
      <vt:lpstr>Регистрация обучающихся младше 14 лет во ФГИС «Моя школа»</vt:lpstr>
      <vt:lpstr>Руководство для входа в ФГИС «Моя школа»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Обучающий семинар по работе в ФГИС «Моя школа» для общеобразовательных организаций г. Кызыла   </dc:title>
  <dc:creator>Сайлык</dc:creator>
  <cp:lastModifiedBy>СИЦ</cp:lastModifiedBy>
  <cp:revision>74</cp:revision>
  <cp:lastPrinted>2023-04-12T05:49:40Z</cp:lastPrinted>
  <dcterms:created xsi:type="dcterms:W3CDTF">2023-01-24T07:48:37Z</dcterms:created>
  <dcterms:modified xsi:type="dcterms:W3CDTF">2023-04-13T04:14:05Z</dcterms:modified>
</cp:coreProperties>
</file>